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A40000"/>
    <a:srgbClr val="EFF7FF"/>
    <a:srgbClr val="F7FBFF"/>
    <a:srgbClr val="DDF6FF"/>
    <a:srgbClr val="BDEEFF"/>
    <a:srgbClr val="EFFFF7"/>
    <a:srgbClr val="C9FFE4"/>
    <a:srgbClr val="B7FFDB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58" d="100"/>
          <a:sy n="158" d="100"/>
        </p:scale>
        <p:origin x="-21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30742-6ACD-4378-8C3F-0A521E9E39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DF53A-3B6D-408B-B0B1-5D5AFDE136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50281"/>
            <a:ext cx="9144000" cy="807719"/>
          </a:xfrm>
          <a:prstGeom prst="rect">
            <a:avLst/>
          </a:prstGeom>
          <a:solidFill>
            <a:srgbClr val="EF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193802"/>
            <a:ext cx="9144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 descr="C:\Users\user\Dropbox\PhD Files\Publications\Paper3_PhD\CIRP - CMS2013\Resources\cirp-logo.pn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33105" t="16548" r="29650" b="17242"/>
          <a:stretch>
            <a:fillRect/>
          </a:stretch>
        </p:blipFill>
        <p:spPr bwMode="auto">
          <a:xfrm>
            <a:off x="7848601" y="60960"/>
            <a:ext cx="1199146" cy="1065907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 userDrawn="1"/>
        </p:nvSpPr>
        <p:spPr>
          <a:xfrm>
            <a:off x="2315028" y="159995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The 7</a:t>
            </a:r>
            <a:r>
              <a:rPr lang="en-US" sz="1800" b="1" baseline="3000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CIRP IPSS</a:t>
            </a:r>
            <a:r>
              <a:rPr lang="en-US" sz="1800" b="1" baseline="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Conference </a:t>
            </a:r>
          </a:p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21-22 May 2015</a:t>
            </a:r>
          </a:p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Saint-Etienne, France</a:t>
            </a:r>
            <a:endParaRPr lang="en-US" sz="18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931"/>
            <a:ext cx="2163539" cy="114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khaled.medini\Documents\__mes documents\xsupport divers\visuels ecole\mines_saint-etienne_buro_sans_reserve_blanch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6081486"/>
            <a:ext cx="92283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haled.medini\Documents\__mes documents\4_organisation evenements\ipss 2015\Website Docs\logos\Logo_Grenoble INP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41" y="6078773"/>
            <a:ext cx="1143884" cy="76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0D938C-DCE1-4A06-ADA2-06613520E0CB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615D4-5289-4E3D-9F30-3B5410A4E197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871DD-3F55-408A-AA83-33034D95D7F7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6202681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" y="60958"/>
            <a:ext cx="102457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9D1A99-AE17-46DF-AC41-A4ADF3A9786A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D60BF5-FBC5-4298-A7B6-6AF58FAE1677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E6FFEB-44E3-4F05-9454-CB40E1407711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BC2308-0D99-47CB-A25D-5182C2EB0BCF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68A7C3-0AA2-4BCC-90D5-9CA470846E1D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9A4DA-551D-423D-999F-57247931AC50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D973AC-4B04-4D36-8DA3-1700993FA807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john.lindstrom@ltu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85800" y="3172321"/>
            <a:ext cx="7696200" cy="374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by</a:t>
            </a:r>
          </a:p>
          <a:p>
            <a:pPr algn="ctr" rtl="0" eaLnBrk="1" hangingPunct="1"/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John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Lindström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, Kent Nilsson,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Vinit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Parida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, David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Rönnberg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Sjödin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and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Håkan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Ylinenpää</a:t>
            </a:r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Presenting Author: John </a:t>
            </a:r>
            <a:r>
              <a:rPr lang="en-US" sz="1700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Lindström</a:t>
            </a:r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, Assoc. Prof</a:t>
            </a:r>
            <a:endParaRPr lang="en-US" sz="1700" strike="sngStrike" dirty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500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ProcessIT</a:t>
            </a:r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Innovations R&amp;D Center, </a:t>
            </a:r>
            <a:r>
              <a:rPr lang="en-US" sz="1500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Luleå</a:t>
            </a:r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University of Technology</a:t>
            </a:r>
          </a:p>
          <a:p>
            <a:pPr algn="ctr" rtl="0" eaLnBrk="1" hangingPunct="1">
              <a:spcAft>
                <a:spcPts val="300"/>
              </a:spcAft>
            </a:pPr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en-US" sz="1500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Luleå</a:t>
            </a:r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, Sweden</a:t>
            </a:r>
            <a:endParaRPr lang="en-US" sz="15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400" u="sng" dirty="0" smtClean="0">
                <a:latin typeface="Calibri" pitchFamily="34" charset="0"/>
                <a:cs typeface="+mn-cs"/>
              </a:rPr>
              <a:t>John.lindstrom@ltu.se</a:t>
            </a:r>
          </a:p>
          <a:p>
            <a:pPr algn="ctr" rtl="0" eaLnBrk="1" hangingPunct="1"/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724520"/>
            <a:ext cx="9144000" cy="147002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>Sustainable management of operation for Functional Products: Which customer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> values are of interest for marketing and sales?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Calibri" pitchFamily="34" charset="0"/>
              <a:ea typeface="+mj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8077200" y="6096000"/>
            <a:ext cx="685800" cy="64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Findings</a:t>
            </a:r>
            <a:r>
              <a:rPr lang="en-US" dirty="0" smtClean="0"/>
              <a:t> </a:t>
            </a:r>
            <a:r>
              <a:rPr lang="en-US" dirty="0" err="1" smtClean="0"/>
              <a:t>cnt’d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sz="2000" dirty="0" smtClean="0"/>
              <a:t>set of values relevant for sustainable management of operation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00" y="1524000"/>
            <a:ext cx="1113240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7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Set with </a:t>
            </a:r>
            <a:r>
              <a:rPr lang="en-US" sz="2400" dirty="0" smtClean="0"/>
              <a:t>23, </a:t>
            </a:r>
            <a:r>
              <a:rPr lang="en-US" sz="2400" dirty="0" smtClean="0"/>
              <a:t>whereof 9 FP </a:t>
            </a:r>
            <a:r>
              <a:rPr lang="en-US" sz="2400" dirty="0" smtClean="0"/>
              <a:t>specific, </a:t>
            </a:r>
            <a:r>
              <a:rPr lang="en-US" sz="2400" dirty="0" smtClean="0"/>
              <a:t>customer values</a:t>
            </a:r>
          </a:p>
          <a:p>
            <a:r>
              <a:rPr lang="en-US" sz="2400" dirty="0" smtClean="0"/>
              <a:t>Corroborates literature and adds new ones</a:t>
            </a:r>
          </a:p>
          <a:p>
            <a:r>
              <a:rPr lang="en-US" sz="2400" dirty="0" smtClean="0"/>
              <a:t>Assumption – one Hill category per customer value…various FP and contexts</a:t>
            </a:r>
          </a:p>
          <a:p>
            <a:r>
              <a:rPr lang="en-US" sz="2400" dirty="0" smtClean="0"/>
              <a:t>Pay extra attention to customer values related to:</a:t>
            </a:r>
          </a:p>
          <a:p>
            <a:pPr lvl="1"/>
            <a:r>
              <a:rPr lang="en-US" sz="2000" dirty="0" smtClean="0"/>
              <a:t>(A) business model and business case</a:t>
            </a:r>
          </a:p>
          <a:p>
            <a:pPr lvl="1"/>
            <a:r>
              <a:rPr lang="en-US" sz="2000" dirty="0" smtClean="0"/>
              <a:t>(F) risk management and sharing</a:t>
            </a:r>
          </a:p>
          <a:p>
            <a:pPr lvl="1"/>
            <a:r>
              <a:rPr lang="en-US" sz="2000" dirty="0" smtClean="0"/>
              <a:t>(H) availability management</a:t>
            </a:r>
          </a:p>
          <a:p>
            <a:pPr lvl="1"/>
            <a:r>
              <a:rPr lang="en-US" sz="2000" dirty="0" smtClean="0"/>
              <a:t>(I) building up trust and relations</a:t>
            </a:r>
          </a:p>
          <a:p>
            <a:r>
              <a:rPr lang="en-US" sz="2400" dirty="0" smtClean="0"/>
              <a:t>All sub-constituents not mapped to customer values…directed inwards instead </a:t>
            </a:r>
            <a:r>
              <a:rPr lang="en-US" sz="2400" dirty="0" smtClean="0"/>
              <a:t>of towards </a:t>
            </a:r>
            <a:r>
              <a:rPr lang="en-US" sz="2400" dirty="0" smtClean="0"/>
              <a:t>the customer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Thanks for your attention!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 algn="r">
              <a:buNone/>
            </a:pPr>
            <a:r>
              <a:rPr lang="en-US" sz="2800" dirty="0">
                <a:hlinkClick r:id="rId2"/>
              </a:rPr>
              <a:t>j</a:t>
            </a:r>
            <a:r>
              <a:rPr lang="en-US" sz="2800" dirty="0" smtClean="0">
                <a:hlinkClick r:id="rId2"/>
              </a:rPr>
              <a:t>ohn.lindstrom@ltu.se</a:t>
            </a: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/>
              <a:t>+46 70 6745859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Definitions</a:t>
            </a:r>
          </a:p>
          <a:p>
            <a:r>
              <a:rPr lang="en-US" sz="2800" dirty="0" smtClean="0"/>
              <a:t>Research approach</a:t>
            </a:r>
          </a:p>
          <a:p>
            <a:r>
              <a:rPr lang="en-US" sz="2800" dirty="0" smtClean="0"/>
              <a:t>Functional Products - Management of Operation</a:t>
            </a:r>
          </a:p>
          <a:p>
            <a:r>
              <a:rPr lang="en-US" sz="2800" dirty="0" smtClean="0"/>
              <a:t>Hill framework</a:t>
            </a:r>
          </a:p>
          <a:p>
            <a:r>
              <a:rPr lang="en-US" sz="2800" dirty="0" smtClean="0"/>
              <a:t>Findings</a:t>
            </a:r>
          </a:p>
          <a:p>
            <a:r>
              <a:rPr lang="en-US" sz="2800" dirty="0" smtClean="0"/>
              <a:t>Conclusions and discussion</a:t>
            </a:r>
          </a:p>
          <a:p>
            <a:r>
              <a:rPr lang="en-US" sz="2800" dirty="0" smtClean="0"/>
              <a:t>Questions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Functional Products (FP)</a:t>
            </a:r>
          </a:p>
          <a:p>
            <a:pPr lvl="1"/>
            <a:r>
              <a:rPr lang="en-US" sz="2400" dirty="0" smtClean="0"/>
              <a:t>Closely related to </a:t>
            </a:r>
            <a:r>
              <a:rPr lang="en-US" sz="2400" dirty="0" smtClean="0"/>
              <a:t>PSS/IPS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smtClean="0"/>
              <a:t>TES, FS…</a:t>
            </a:r>
          </a:p>
          <a:p>
            <a:pPr lvl="1"/>
            <a:r>
              <a:rPr lang="en-US" sz="2400" dirty="0" smtClean="0"/>
              <a:t>Comprises integrated:</a:t>
            </a:r>
          </a:p>
          <a:p>
            <a:pPr lvl="2"/>
            <a:r>
              <a:rPr lang="en-US" sz="2000" dirty="0" smtClean="0"/>
              <a:t>Hardware</a:t>
            </a:r>
          </a:p>
          <a:p>
            <a:pPr lvl="2"/>
            <a:r>
              <a:rPr lang="en-US" sz="2000" dirty="0" smtClean="0"/>
              <a:t>Software</a:t>
            </a:r>
          </a:p>
          <a:p>
            <a:pPr lvl="2"/>
            <a:r>
              <a:rPr lang="en-US" sz="2000" dirty="0" smtClean="0"/>
              <a:t>Service-Support System</a:t>
            </a:r>
          </a:p>
          <a:p>
            <a:pPr lvl="2"/>
            <a:r>
              <a:rPr lang="en-US" sz="2000" dirty="0" smtClean="0"/>
              <a:t>Management of operation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400" dirty="0" smtClean="0"/>
              <a:t>Objective is to provide a </a:t>
            </a:r>
            <a:r>
              <a:rPr lang="en-US" sz="2400" b="1" dirty="0" smtClean="0"/>
              <a:t>function</a:t>
            </a:r>
            <a:r>
              <a:rPr lang="en-US" sz="2400" dirty="0" smtClean="0"/>
              <a:t> to customers with an </a:t>
            </a:r>
            <a:r>
              <a:rPr lang="en-US" sz="2400" b="1" dirty="0" smtClean="0"/>
              <a:t>agreed-upon level of availability </a:t>
            </a:r>
            <a:r>
              <a:rPr lang="en-US" sz="2400" dirty="0" smtClean="0"/>
              <a:t>(or productivity or result)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85976"/>
            <a:ext cx="3813175" cy="202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3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Interviews – semi-structured open-ended</a:t>
            </a:r>
          </a:p>
          <a:p>
            <a:pPr lvl="1"/>
            <a:r>
              <a:rPr lang="en-US" sz="2400" dirty="0" err="1" smtClean="0"/>
              <a:t>Gestamp</a:t>
            </a:r>
            <a:r>
              <a:rPr lang="en-US" sz="2400" dirty="0" smtClean="0"/>
              <a:t> </a:t>
            </a:r>
            <a:r>
              <a:rPr lang="en-US" sz="2400" dirty="0" err="1" smtClean="0"/>
              <a:t>Hardtech</a:t>
            </a:r>
            <a:r>
              <a:rPr lang="en-US" sz="2400" dirty="0" smtClean="0"/>
              <a:t> AB</a:t>
            </a:r>
          </a:p>
          <a:p>
            <a:pPr lvl="1"/>
            <a:r>
              <a:rPr lang="en-US" sz="2400" dirty="0" smtClean="0"/>
              <a:t>Volvo Car Corporation</a:t>
            </a:r>
          </a:p>
          <a:p>
            <a:pPr lvl="1"/>
            <a:r>
              <a:rPr lang="en-US" sz="2400" dirty="0" smtClean="0"/>
              <a:t>Volvo CE</a:t>
            </a:r>
          </a:p>
          <a:p>
            <a:pPr lvl="1"/>
            <a:r>
              <a:rPr lang="en-US" sz="2400" dirty="0" err="1" smtClean="0"/>
              <a:t>Infrafone</a:t>
            </a:r>
            <a:r>
              <a:rPr lang="en-US" sz="2400" dirty="0" smtClean="0"/>
              <a:t> AB</a:t>
            </a:r>
          </a:p>
          <a:p>
            <a:pPr lvl="1"/>
            <a:r>
              <a:rPr lang="en-US" sz="2400" dirty="0" smtClean="0"/>
              <a:t>Electrolux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65678"/>
            <a:ext cx="8267700" cy="1143000"/>
          </a:xfrm>
        </p:spPr>
        <p:txBody>
          <a:bodyPr/>
          <a:lstStyle/>
          <a:p>
            <a:r>
              <a:rPr lang="en-US" sz="3200" dirty="0" smtClean="0"/>
              <a:t>Functional Products – Management of </a:t>
            </a:r>
            <a:r>
              <a:rPr lang="en-US" sz="3200" dirty="0"/>
              <a:t>O</a:t>
            </a:r>
            <a:r>
              <a:rPr lang="en-US" sz="3200" dirty="0" smtClean="0"/>
              <a:t>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u="sng" dirty="0"/>
              <a:t>Management of Operation</a:t>
            </a:r>
            <a:endParaRPr lang="sv-SE" sz="2000" dirty="0"/>
          </a:p>
          <a:p>
            <a:pPr lvl="0">
              <a:buFont typeface="+mj-lt"/>
              <a:buAutoNum type="alphaUcPeriod"/>
            </a:pPr>
            <a:r>
              <a:rPr lang="en-GB" sz="1800" dirty="0"/>
              <a:t>Business model and business case</a:t>
            </a:r>
            <a:endParaRPr lang="sv-SE" sz="1800" dirty="0"/>
          </a:p>
          <a:p>
            <a:pPr lvl="1"/>
            <a:r>
              <a:rPr lang="en-GB" sz="1600" dirty="0"/>
              <a:t>Cost drivers</a:t>
            </a:r>
            <a:endParaRPr lang="sv-SE" sz="1600" dirty="0"/>
          </a:p>
          <a:p>
            <a:pPr lvl="1"/>
            <a:r>
              <a:rPr lang="en-GB" sz="1600" dirty="0"/>
              <a:t>Value chain design</a:t>
            </a:r>
            <a:endParaRPr lang="sv-SE" sz="1600" dirty="0"/>
          </a:p>
          <a:p>
            <a:pPr lvl="0">
              <a:buFont typeface="+mj-lt"/>
              <a:buAutoNum type="alphaUcPeriod"/>
            </a:pPr>
            <a:r>
              <a:rPr lang="en-GB" sz="1800" dirty="0"/>
              <a:t>Lifecycle engineering and management</a:t>
            </a:r>
            <a:endParaRPr lang="sv-SE" sz="1800" dirty="0"/>
          </a:p>
          <a:p>
            <a:pPr lvl="1"/>
            <a:r>
              <a:rPr lang="en-GB" sz="1600" dirty="0"/>
              <a:t>Reclamation activities</a:t>
            </a:r>
            <a:endParaRPr lang="sv-SE" sz="1600" dirty="0"/>
          </a:p>
          <a:p>
            <a:pPr lvl="0">
              <a:buFont typeface="+mj-lt"/>
              <a:buAutoNum type="alphaUcPeriod"/>
            </a:pPr>
            <a:r>
              <a:rPr lang="en-GB" sz="1800" dirty="0"/>
              <a:t>Decision-making</a:t>
            </a:r>
            <a:endParaRPr lang="sv-SE" sz="1800" dirty="0"/>
          </a:p>
          <a:p>
            <a:pPr lvl="0">
              <a:buFont typeface="+mj-lt"/>
              <a:buAutoNum type="alphaUcPeriod"/>
            </a:pPr>
            <a:r>
              <a:rPr lang="en-GB" sz="1800" dirty="0"/>
              <a:t>Financial information/intelligence and processes</a:t>
            </a:r>
            <a:endParaRPr lang="sv-SE" sz="1800" dirty="0"/>
          </a:p>
          <a:p>
            <a:pPr lvl="1"/>
            <a:r>
              <a:rPr lang="en-GB" sz="1600" dirty="0"/>
              <a:t>Ownership issues</a:t>
            </a:r>
            <a:endParaRPr lang="sv-SE" sz="1600" dirty="0"/>
          </a:p>
          <a:p>
            <a:pPr lvl="0">
              <a:buFont typeface="+mj-lt"/>
              <a:buAutoNum type="alphaUcPeriod"/>
            </a:pPr>
            <a:r>
              <a:rPr lang="en-GB" sz="1800" dirty="0"/>
              <a:t>Contract and contract management</a:t>
            </a:r>
            <a:endParaRPr lang="sv-SE" sz="1800" dirty="0"/>
          </a:p>
          <a:p>
            <a:pPr lvl="1"/>
            <a:r>
              <a:rPr lang="en-GB" sz="1600" dirty="0"/>
              <a:t>Ownership issues </a:t>
            </a:r>
            <a:endParaRPr lang="sv-SE" sz="1600" dirty="0"/>
          </a:p>
          <a:p>
            <a:pPr lvl="1"/>
            <a:r>
              <a:rPr lang="en-GB" sz="1600" dirty="0"/>
              <a:t>Management of brand, status and image</a:t>
            </a:r>
            <a:endParaRPr lang="sv-SE" sz="1600" dirty="0"/>
          </a:p>
          <a:p>
            <a:pPr lvl="1"/>
            <a:r>
              <a:rPr lang="en-GB" sz="1600" dirty="0"/>
              <a:t>Consortium and partner contracts </a:t>
            </a:r>
            <a:endParaRPr lang="sv-SE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66708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9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b="1" u="sng" dirty="0"/>
              <a:t>Management of </a:t>
            </a:r>
            <a:r>
              <a:rPr lang="en-GB" sz="2000" b="1" u="sng" dirty="0" smtClean="0"/>
              <a:t>Operation </a:t>
            </a:r>
            <a:r>
              <a:rPr lang="en-GB" sz="2000" b="1" u="sng" dirty="0" err="1" smtClean="0"/>
              <a:t>cnt’d</a:t>
            </a:r>
            <a:endParaRPr lang="sv-SE" sz="2000" dirty="0"/>
          </a:p>
          <a:p>
            <a:pPr lvl="0">
              <a:buFont typeface="+mj-lt"/>
              <a:buAutoNum type="alphaUcPeriod" startAt="6"/>
            </a:pPr>
            <a:r>
              <a:rPr lang="en-GB" sz="1800" dirty="0" smtClean="0"/>
              <a:t>Risk </a:t>
            </a:r>
            <a:r>
              <a:rPr lang="en-GB" sz="1800" dirty="0"/>
              <a:t>management and sharing  </a:t>
            </a:r>
            <a:endParaRPr lang="sv-SE" sz="1800" dirty="0"/>
          </a:p>
          <a:p>
            <a:pPr lvl="1"/>
            <a:r>
              <a:rPr lang="en-GB" sz="1600" dirty="0"/>
              <a:t>Consortium and partner contracts</a:t>
            </a:r>
            <a:endParaRPr lang="sv-SE" sz="1600" dirty="0"/>
          </a:p>
          <a:p>
            <a:pPr lvl="0">
              <a:buFont typeface="+mj-lt"/>
              <a:buAutoNum type="alphaUcPeriod" startAt="6"/>
            </a:pPr>
            <a:r>
              <a:rPr lang="en-GB" sz="1800" dirty="0"/>
              <a:t>Management and transfer of intellectual property</a:t>
            </a:r>
            <a:endParaRPr lang="sv-SE" sz="1800" dirty="0"/>
          </a:p>
          <a:p>
            <a:pPr lvl="1"/>
            <a:r>
              <a:rPr lang="en-GB" sz="1600" dirty="0"/>
              <a:t>Consortium and partner contracts</a:t>
            </a:r>
            <a:endParaRPr lang="sv-SE" sz="1600" dirty="0"/>
          </a:p>
          <a:p>
            <a:pPr lvl="0">
              <a:buFont typeface="+mj-lt"/>
              <a:buAutoNum type="alphaUcPeriod" startAt="6"/>
            </a:pPr>
            <a:r>
              <a:rPr lang="en-GB" sz="1800" dirty="0"/>
              <a:t>Availability management</a:t>
            </a:r>
            <a:endParaRPr lang="sv-SE" sz="1800" dirty="0"/>
          </a:p>
          <a:p>
            <a:pPr lvl="1"/>
            <a:r>
              <a:rPr lang="en-GB" sz="1600" dirty="0"/>
              <a:t>Measurement</a:t>
            </a:r>
            <a:endParaRPr lang="sv-SE" sz="1600" dirty="0"/>
          </a:p>
          <a:p>
            <a:pPr lvl="0">
              <a:buFont typeface="+mj-lt"/>
              <a:buAutoNum type="alphaUcPeriod" startAt="6"/>
            </a:pPr>
            <a:r>
              <a:rPr lang="en-GB" sz="1800" dirty="0"/>
              <a:t>Building up trust and relations</a:t>
            </a:r>
            <a:endParaRPr lang="sv-SE" sz="1800" dirty="0"/>
          </a:p>
          <a:p>
            <a:pPr lvl="0">
              <a:buFont typeface="+mj-lt"/>
              <a:buAutoNum type="alphaUcPeriod" startAt="6"/>
            </a:pPr>
            <a:r>
              <a:rPr lang="en-GB" sz="1800" dirty="0"/>
              <a:t>Research collaboration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6196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Hill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Hill has proposed three categories to use during strategic business considerations:</a:t>
            </a:r>
          </a:p>
          <a:p>
            <a:pPr lvl="1"/>
            <a:r>
              <a:rPr lang="en-US" sz="2400" dirty="0" smtClean="0"/>
              <a:t>Order-winners</a:t>
            </a:r>
          </a:p>
          <a:p>
            <a:pPr lvl="1"/>
            <a:r>
              <a:rPr lang="en-US" sz="2400" dirty="0" smtClean="0"/>
              <a:t>Qualifiers</a:t>
            </a:r>
          </a:p>
          <a:p>
            <a:pPr lvl="1"/>
            <a:r>
              <a:rPr lang="en-US" sz="2400" dirty="0" smtClean="0"/>
              <a:t>Order-losers</a:t>
            </a:r>
          </a:p>
          <a:p>
            <a:endParaRPr lang="en-US" sz="2800" dirty="0"/>
          </a:p>
          <a:p>
            <a:r>
              <a:rPr lang="en-US" sz="2800" dirty="0" smtClean="0"/>
              <a:t>Critics…however, useful for our study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Findings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dirty="0" smtClean="0"/>
              <a:t>set of values relevant for sustainable management of operation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20" y="1466017"/>
            <a:ext cx="9377443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0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Findings</a:t>
            </a:r>
            <a:r>
              <a:rPr lang="en-US" dirty="0" smtClean="0"/>
              <a:t> </a:t>
            </a:r>
            <a:r>
              <a:rPr lang="en-US" dirty="0" err="1" smtClean="0"/>
              <a:t>cnt’d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set of values relevant for sustainable management of operation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12"/>
          <a:stretch/>
        </p:blipFill>
        <p:spPr>
          <a:xfrm>
            <a:off x="152400" y="6317417"/>
            <a:ext cx="533400" cy="504488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1255127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5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311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Agenda</vt:lpstr>
      <vt:lpstr>Definitions</vt:lpstr>
      <vt:lpstr>Research approach</vt:lpstr>
      <vt:lpstr>Functional Products – Management of Operation</vt:lpstr>
      <vt:lpstr>PowerPoint Presentation</vt:lpstr>
      <vt:lpstr>Hill framework</vt:lpstr>
      <vt:lpstr>Findings  set of values relevant for sustainable management of operation</vt:lpstr>
      <vt:lpstr>Findings cnt’d set of values relevant for sustainable management of operation</vt:lpstr>
      <vt:lpstr>Findings cnt’d 2 set of values relevant for sustainable management of operation</vt:lpstr>
      <vt:lpstr>Conclusions and discussion</vt:lpstr>
      <vt:lpstr>Questions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kashkou</dc:creator>
  <cp:lastModifiedBy>John Lindström</cp:lastModifiedBy>
  <cp:revision>49</cp:revision>
  <dcterms:created xsi:type="dcterms:W3CDTF">2006-08-16T00:00:00Z</dcterms:created>
  <dcterms:modified xsi:type="dcterms:W3CDTF">2015-05-21T12:54:24Z</dcterms:modified>
</cp:coreProperties>
</file>